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74" r:id="rId4"/>
    <p:sldId id="275" r:id="rId5"/>
    <p:sldId id="271" r:id="rId6"/>
    <p:sldId id="272" r:id="rId7"/>
    <p:sldId id="273" r:id="rId8"/>
    <p:sldId id="267" r:id="rId9"/>
    <p:sldId id="261" r:id="rId10"/>
    <p:sldId id="262" r:id="rId11"/>
    <p:sldId id="263" r:id="rId12"/>
    <p:sldId id="269" r:id="rId13"/>
    <p:sldId id="264" r:id="rId14"/>
    <p:sldId id="265" r:id="rId15"/>
    <p:sldId id="258" r:id="rId16"/>
    <p:sldId id="259" r:id="rId17"/>
    <p:sldId id="268" r:id="rId18"/>
    <p:sldId id="260" r:id="rId19"/>
    <p:sldId id="266" r:id="rId2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A6D90"/>
    <a:srgbClr val="DF9A1A"/>
    <a:srgbClr val="C9D22A"/>
    <a:srgbClr val="A7B7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72" autoAdjust="0"/>
    <p:restoredTop sz="94660"/>
  </p:normalViewPr>
  <p:slideViewPr>
    <p:cSldViewPr>
      <p:cViewPr varScale="1">
        <p:scale>
          <a:sx n="105" d="100"/>
          <a:sy n="105" d="100"/>
        </p:scale>
        <p:origin x="-76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88029F-A032-4865-989A-3BDE93D7C166}" type="datetimeFigureOut">
              <a:rPr lang="fr-FR" smtClean="0"/>
              <a:t>07/08/2019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E8AD4A-49F6-45D5-B67B-7E7A937816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42493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CESER BFC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E8AD4A-49F6-45D5-B67B-7E7A937816DA}" type="slidenum">
              <a:rPr lang="fr-FR" smtClean="0">
                <a:solidFill>
                  <a:prstClr val="black"/>
                </a:solidFill>
              </a:rPr>
              <a:pPr/>
              <a:t>4</a:t>
            </a:fld>
            <a:endParaRPr lang="fr-F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2997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>
              <a:defRPr sz="48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6A6D90"/>
                </a:solidFill>
                <a:latin typeface="Century Gothic" panose="020B0502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dirty="0" smtClean="0"/>
              <a:t>Modifiez le style des sous-titres du masque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86971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B4F37-71C2-42D8-880D-E06DA309E828}" type="datetime1">
              <a:rPr lang="fr-FR" smtClean="0"/>
              <a:t>07/08/2019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47802-085B-4511-B79F-8DB16DE4286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5804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4B34B-B29E-4288-8833-9CF21222C82F}" type="datetime1">
              <a:rPr lang="fr-FR" smtClean="0"/>
              <a:t>07/08/2019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47802-085B-4511-B79F-8DB16DE4286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9627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3837" cy="4530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S:\MAP\OBSERVATION\ROSS\Charte graphique\éléments graphiques\PageVER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2095" y="5983038"/>
            <a:ext cx="1181742" cy="874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2118" y="22039"/>
            <a:ext cx="8229600" cy="1143000"/>
          </a:xfrm>
        </p:spPr>
        <p:txBody>
          <a:bodyPr/>
          <a:lstStyle>
            <a:lvl1pPr>
              <a:defRPr b="0">
                <a:solidFill>
                  <a:srgbClr val="C9D22A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4525963"/>
          </a:xfrm>
        </p:spPr>
        <p:txBody>
          <a:bodyPr/>
          <a:lstStyle>
            <a:lvl1pPr algn="just">
              <a:defRPr>
                <a:solidFill>
                  <a:srgbClr val="6A6D90"/>
                </a:solidFill>
              </a:defRPr>
            </a:lvl1pPr>
            <a:lvl2pPr algn="just">
              <a:defRPr/>
            </a:lvl2pPr>
            <a:lvl3pPr algn="just">
              <a:defRPr/>
            </a:lvl3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395536" y="6309320"/>
            <a:ext cx="2133600" cy="365125"/>
          </a:xfrm>
        </p:spPr>
        <p:txBody>
          <a:bodyPr/>
          <a:lstStyle/>
          <a:p>
            <a:fld id="{6AAAF46C-9540-4E9C-811B-2304FD709C58}" type="datetime1">
              <a:rPr lang="fr-FR" smtClean="0"/>
              <a:t>07/08/2019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804248" y="6237956"/>
            <a:ext cx="2133600" cy="365125"/>
          </a:xfrm>
        </p:spPr>
        <p:txBody>
          <a:bodyPr/>
          <a:lstStyle>
            <a:lvl1pPr>
              <a:defRPr b="1">
                <a:solidFill>
                  <a:srgbClr val="6A6D90"/>
                </a:solidFill>
                <a:latin typeface="Century Gothic" panose="020B0502020202020204" pitchFamily="34" charset="0"/>
              </a:defRPr>
            </a:lvl1pPr>
          </a:lstStyle>
          <a:p>
            <a:fld id="{5CC47802-085B-4511-B79F-8DB16DE4286C}" type="slidenum">
              <a:rPr lang="fr-FR" smtClean="0"/>
              <a:pPr/>
              <a:t>‹N°›</a:t>
            </a:fld>
            <a:endParaRPr lang="fr-FR" dirty="0"/>
          </a:p>
        </p:txBody>
      </p:sp>
      <p:pic>
        <p:nvPicPr>
          <p:cNvPr id="2056" name="Picture 8" descr="S:\MAP\OBSERVATION\ROSS\Charte graphique\LOGO ROSS noir.jp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9" y="6092505"/>
            <a:ext cx="1616543" cy="765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07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Pr>
        <a:blipFill dpi="0" rotWithShape="1">
          <a:blip r:embed="rId2">
            <a:lum/>
          </a:blip>
          <a:srcRect/>
          <a:stretch>
            <a:fillRect l="50000" t="50000" r="50000" b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13AA9-7F63-43E7-842C-BA32253C8764}" type="datetime1">
              <a:rPr lang="fr-FR" smtClean="0"/>
              <a:t>07/08/2019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47802-085B-4511-B79F-8DB16DE4286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4825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1E50C-BEFA-4204-B3AA-06EBA5577258}" type="datetime1">
              <a:rPr lang="fr-FR" smtClean="0"/>
              <a:t>07/08/2019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47802-085B-4511-B79F-8DB16DE4286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3388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CF018-D606-4F10-B6D9-7BDBF8D24012}" type="datetime1">
              <a:rPr lang="fr-FR" smtClean="0"/>
              <a:t>07/08/2019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47802-085B-4511-B79F-8DB16DE4286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5647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92611-3AC3-4C09-8586-E05312492D04}" type="datetime1">
              <a:rPr lang="fr-FR" smtClean="0"/>
              <a:t>07/08/2019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47802-085B-4511-B79F-8DB16DE4286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57863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78737-A133-4416-A0F1-DB1E9E1D94C6}" type="datetime1">
              <a:rPr lang="fr-FR" smtClean="0"/>
              <a:t>07/08/2019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47802-085B-4511-B79F-8DB16DE4286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76079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B462C-7641-43AE-9FB1-C3207134840E}" type="datetime1">
              <a:rPr lang="fr-FR" smtClean="0"/>
              <a:t>07/08/2019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47802-085B-4511-B79F-8DB16DE4286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8573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870A8-C4A7-47AB-8F02-9FBB2AA43894}" type="datetime1">
              <a:rPr lang="fr-FR" smtClean="0"/>
              <a:t>07/08/2019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47802-085B-4511-B79F-8DB16DE4286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0117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2118" y="1166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 smtClean="0"/>
              <a:t>Modifiez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FBE280-7F54-4188-BD2A-012D70E9E080}" type="datetime1">
              <a:rPr lang="fr-FR" smtClean="0"/>
              <a:t>07/08/2019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885295" y="62379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6A6D90"/>
                </a:solidFill>
                <a:latin typeface="Century Gothic" panose="020B0502020202020204" pitchFamily="34" charset="0"/>
              </a:defRPr>
            </a:lvl1pPr>
          </a:lstStyle>
          <a:p>
            <a:fld id="{5CC47802-085B-4511-B79F-8DB16DE4286C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45487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C9D22A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DF9A1A"/>
        </a:buClr>
        <a:buFont typeface="Wingdings" panose="05000000000000000000" pitchFamily="2" charset="2"/>
        <a:buChar char="Ø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A7B734"/>
        </a:buClr>
        <a:buFont typeface="Arial" panose="020B0604020202020204" pitchFamily="34" charset="0"/>
        <a:buChar char="►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6A6D90"/>
        </a:buClr>
        <a:buSzPct val="110000"/>
        <a:buFont typeface="Arial" panose="020B0604020202020204" pitchFamily="34" charset="0"/>
        <a:buChar char="●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mailto:rossirtess@irtess.fr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COMITÉ DE PILOTAGE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16/03/2018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483960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Appel à projet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Vos besoins, vos idées de sujets à investir, vos participations aux groupes souhaitées</a:t>
            </a:r>
          </a:p>
          <a:p>
            <a:endParaRPr lang="fr-FR" dirty="0"/>
          </a:p>
          <a:p>
            <a:pPr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fr-FR" dirty="0"/>
              <a:t> </a:t>
            </a:r>
            <a:r>
              <a:rPr lang="fr-FR" sz="2800" dirty="0">
                <a:solidFill>
                  <a:schemeClr val="tx1"/>
                </a:solidFill>
              </a:rPr>
              <a:t>Envoyez un mail à </a:t>
            </a:r>
            <a:r>
              <a:rPr lang="fr-FR" sz="2800" dirty="0">
                <a:solidFill>
                  <a:schemeClr val="tx1"/>
                </a:solidFill>
                <a:hlinkClick r:id="rId2"/>
              </a:rPr>
              <a:t>rossirtess@irtess.fr</a:t>
            </a:r>
            <a:endParaRPr lang="fr-FR" sz="2800" dirty="0">
              <a:solidFill>
                <a:schemeClr val="tx1"/>
              </a:solidFill>
            </a:endParaRPr>
          </a:p>
          <a:p>
            <a:pPr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fr-FR" sz="2800" dirty="0">
                <a:solidFill>
                  <a:schemeClr val="tx1"/>
                </a:solidFill>
              </a:rPr>
              <a:t> Annonce dans la Lettre électronique du ROSS</a:t>
            </a:r>
          </a:p>
          <a:p>
            <a:pPr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fr-FR" sz="2800" dirty="0">
                <a:solidFill>
                  <a:schemeClr val="tx1"/>
                </a:solidFill>
              </a:rPr>
              <a:t> Faire remonter les besoins via le </a:t>
            </a:r>
            <a:r>
              <a:rPr lang="fr-FR" sz="2800" dirty="0" err="1">
                <a:solidFill>
                  <a:schemeClr val="tx1"/>
                </a:solidFill>
              </a:rPr>
              <a:t>Sharepoint</a:t>
            </a:r>
            <a:r>
              <a:rPr lang="fr-FR" sz="2800" dirty="0">
                <a:solidFill>
                  <a:schemeClr val="tx1"/>
                </a:solidFill>
              </a:rPr>
              <a:t> dans la rubrique </a:t>
            </a:r>
            <a:r>
              <a:rPr lang="fr-FR" sz="2800" dirty="0" smtClean="0">
                <a:solidFill>
                  <a:schemeClr val="tx1"/>
                </a:solidFill>
              </a:rPr>
              <a:t>Partenaires</a:t>
            </a:r>
          </a:p>
          <a:p>
            <a:pPr>
              <a:spcAft>
                <a:spcPts val="1200"/>
              </a:spcAft>
              <a:buFont typeface="Wingdings" panose="05000000000000000000" pitchFamily="2" charset="2"/>
              <a:buChar char="v"/>
            </a:pPr>
            <a:endParaRPr lang="fr-FR" sz="3000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47802-085B-4511-B79F-8DB16DE4286C}" type="slidenum">
              <a:rPr lang="fr-FR" smtClean="0"/>
              <a:pPr/>
              <a:t>10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92627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3-BILAN </a:t>
            </a:r>
            <a:r>
              <a:rPr lang="fr-FR" dirty="0"/>
              <a:t>1</a:t>
            </a:r>
            <a:r>
              <a:rPr lang="fr-FR" baseline="30000" dirty="0"/>
              <a:t>ère</a:t>
            </a:r>
            <a:r>
              <a:rPr lang="fr-FR" dirty="0"/>
              <a:t> séance </a:t>
            </a:r>
            <a:r>
              <a:rPr lang="fr-FR" dirty="0" smtClean="0"/>
              <a:t>Séminaire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1556792"/>
            <a:ext cx="8542312" cy="5184576"/>
          </a:xfrm>
        </p:spPr>
        <p:txBody>
          <a:bodyPr>
            <a:normAutofit fontScale="70000" lnSpcReduction="20000"/>
          </a:bodyPr>
          <a:lstStyle/>
          <a:p>
            <a:pPr marL="457200" indent="-457200">
              <a:buFontTx/>
              <a:buChar char="-"/>
            </a:pPr>
            <a:r>
              <a:rPr lang="fr-FR" dirty="0"/>
              <a:t>Une </a:t>
            </a:r>
            <a:r>
              <a:rPr lang="fr-FR" b="1" dirty="0"/>
              <a:t>quarantaine de membres </a:t>
            </a:r>
            <a:r>
              <a:rPr lang="fr-FR" dirty="0"/>
              <a:t>du ROSS participent à la séance 1 du 18. 12. 17 à l’IRTESS.</a:t>
            </a:r>
          </a:p>
          <a:p>
            <a:pPr marL="457200" indent="-457200">
              <a:buFontTx/>
              <a:buChar char="-"/>
            </a:pPr>
            <a:endParaRPr lang="fr-FR" dirty="0"/>
          </a:p>
          <a:p>
            <a:pPr marL="457200" indent="-457200">
              <a:spcAft>
                <a:spcPts val="1200"/>
              </a:spcAft>
              <a:buFontTx/>
              <a:buChar char="-"/>
            </a:pPr>
            <a:r>
              <a:rPr lang="fr-FR" dirty="0"/>
              <a:t>Une </a:t>
            </a:r>
            <a:r>
              <a:rPr lang="fr-FR" b="1" dirty="0"/>
              <a:t>intervention de cadrage de L. </a:t>
            </a:r>
            <a:r>
              <a:rPr lang="fr-FR" b="1" dirty="0" err="1"/>
              <a:t>Maurin</a:t>
            </a:r>
            <a:r>
              <a:rPr lang="fr-FR" dirty="0"/>
              <a:t>, directeur de l’Observatoire des inégalités : </a:t>
            </a:r>
          </a:p>
          <a:p>
            <a:pPr>
              <a:spcAft>
                <a:spcPts val="1200"/>
              </a:spcAft>
            </a:pPr>
            <a:r>
              <a:rPr lang="fr-FR" dirty="0" smtClean="0">
                <a:solidFill>
                  <a:schemeClr val="tx1"/>
                </a:solidFill>
              </a:rPr>
              <a:t>les </a:t>
            </a:r>
            <a:r>
              <a:rPr lang="fr-FR" dirty="0">
                <a:solidFill>
                  <a:schemeClr val="tx1"/>
                </a:solidFill>
              </a:rPr>
              <a:t>4 notions : définitions et approches de pauvreté, précarité, fragilité, vulnérabilité ; </a:t>
            </a:r>
          </a:p>
          <a:p>
            <a:pPr>
              <a:spcAft>
                <a:spcPts val="1200"/>
              </a:spcAft>
            </a:pPr>
            <a:r>
              <a:rPr lang="fr-FR" dirty="0" smtClean="0">
                <a:solidFill>
                  <a:schemeClr val="tx1"/>
                </a:solidFill>
              </a:rPr>
              <a:t>les </a:t>
            </a:r>
            <a:r>
              <a:rPr lang="fr-FR" dirty="0">
                <a:solidFill>
                  <a:schemeClr val="tx1"/>
                </a:solidFill>
              </a:rPr>
              <a:t>outils de mesure de la pauvreté : la pauvreté monétaire (absolue, relative), le seuil de </a:t>
            </a:r>
            <a:r>
              <a:rPr lang="fr-FR" dirty="0" smtClean="0">
                <a:solidFill>
                  <a:schemeClr val="tx1"/>
                </a:solidFill>
              </a:rPr>
              <a:t>pauvreté </a:t>
            </a:r>
            <a:r>
              <a:rPr lang="fr-FR" dirty="0">
                <a:solidFill>
                  <a:schemeClr val="tx1"/>
                </a:solidFill>
              </a:rPr>
              <a:t>; </a:t>
            </a:r>
          </a:p>
          <a:p>
            <a:pPr>
              <a:spcAft>
                <a:spcPts val="1200"/>
              </a:spcAft>
            </a:pPr>
            <a:r>
              <a:rPr lang="fr-FR" dirty="0" smtClean="0">
                <a:solidFill>
                  <a:schemeClr val="tx1"/>
                </a:solidFill>
              </a:rPr>
              <a:t>un </a:t>
            </a:r>
            <a:r>
              <a:rPr lang="fr-FR" dirty="0">
                <a:solidFill>
                  <a:schemeClr val="tx1"/>
                </a:solidFill>
              </a:rPr>
              <a:t>état des lieux et évolution de la pauvreté en France : taux de pauvreté, nombre de pauvres et type de population, formes non-monétaire de pauvreté ; </a:t>
            </a:r>
          </a:p>
          <a:p>
            <a:pPr>
              <a:spcAft>
                <a:spcPts val="1200"/>
              </a:spcAft>
            </a:pPr>
            <a:r>
              <a:rPr lang="fr-FR" dirty="0" smtClean="0">
                <a:solidFill>
                  <a:schemeClr val="tx1"/>
                </a:solidFill>
              </a:rPr>
              <a:t>pauvreté </a:t>
            </a:r>
            <a:r>
              <a:rPr lang="fr-FR" dirty="0">
                <a:solidFill>
                  <a:schemeClr val="tx1"/>
                </a:solidFill>
              </a:rPr>
              <a:t>et territoire : la pauvreté se trouve dans les aires </a:t>
            </a:r>
            <a:r>
              <a:rPr lang="fr-FR" dirty="0" smtClean="0">
                <a:solidFill>
                  <a:schemeClr val="tx1"/>
                </a:solidFill>
              </a:rPr>
              <a:t>			urbaines </a:t>
            </a:r>
            <a:r>
              <a:rPr lang="fr-FR" dirty="0">
                <a:solidFill>
                  <a:schemeClr val="tx1"/>
                </a:solidFill>
              </a:rPr>
              <a:t>.</a:t>
            </a:r>
          </a:p>
          <a:p>
            <a:endParaRPr lang="fr-FR" dirty="0">
              <a:solidFill>
                <a:schemeClr val="tx1"/>
              </a:solidFill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47802-085B-4511-B79F-8DB16DE4286C}" type="slidenum">
              <a:rPr lang="fr-FR" smtClean="0"/>
              <a:pPr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208042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BILAN </a:t>
            </a:r>
            <a:r>
              <a:rPr lang="fr-FR" dirty="0"/>
              <a:t>1</a:t>
            </a:r>
            <a:r>
              <a:rPr lang="fr-FR" baseline="30000" dirty="0"/>
              <a:t>ère</a:t>
            </a:r>
            <a:r>
              <a:rPr lang="fr-FR" dirty="0"/>
              <a:t> </a:t>
            </a:r>
            <a:r>
              <a:rPr lang="fr-FR" dirty="0" smtClean="0"/>
              <a:t>séance Séminaire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1412776"/>
            <a:ext cx="8229600" cy="5190305"/>
          </a:xfrm>
        </p:spPr>
        <p:txBody>
          <a:bodyPr>
            <a:normAutofit fontScale="62500" lnSpcReduction="20000"/>
          </a:bodyPr>
          <a:lstStyle/>
          <a:p>
            <a:pPr marL="457200" indent="-457200">
              <a:buFontTx/>
              <a:buChar char="-"/>
            </a:pPr>
            <a:r>
              <a:rPr lang="fr-FR" b="1" dirty="0"/>
              <a:t>Trois ateliers  </a:t>
            </a:r>
            <a:r>
              <a:rPr lang="fr-FR" dirty="0"/>
              <a:t>avec une 10zaines de participants chacun permettent d’identifier : </a:t>
            </a:r>
            <a:endParaRPr lang="fr-FR" dirty="0" smtClean="0"/>
          </a:p>
          <a:p>
            <a:pPr marL="457200" indent="-457200">
              <a:buFontTx/>
              <a:buChar char="-"/>
            </a:pPr>
            <a:endParaRPr lang="fr-FR" dirty="0">
              <a:solidFill>
                <a:schemeClr val="tx1"/>
              </a:solidFill>
            </a:endParaRPr>
          </a:p>
          <a:p>
            <a:r>
              <a:rPr lang="fr-FR" dirty="0">
                <a:solidFill>
                  <a:schemeClr val="tx1"/>
                </a:solidFill>
              </a:rPr>
              <a:t>les différentes façons d’aborder ces notions, </a:t>
            </a:r>
          </a:p>
          <a:p>
            <a:r>
              <a:rPr lang="fr-FR" dirty="0">
                <a:solidFill>
                  <a:schemeClr val="tx1"/>
                </a:solidFill>
              </a:rPr>
              <a:t>les contextes d’observation, </a:t>
            </a:r>
          </a:p>
          <a:p>
            <a:r>
              <a:rPr lang="fr-FR" dirty="0">
                <a:solidFill>
                  <a:schemeClr val="tx1"/>
                </a:solidFill>
              </a:rPr>
              <a:t>les publics et territoires observés, </a:t>
            </a:r>
          </a:p>
          <a:p>
            <a:r>
              <a:rPr lang="fr-FR" dirty="0">
                <a:solidFill>
                  <a:schemeClr val="tx1"/>
                </a:solidFill>
              </a:rPr>
              <a:t>les méthodes d’observation employés, </a:t>
            </a:r>
          </a:p>
          <a:p>
            <a:r>
              <a:rPr lang="fr-FR" dirty="0">
                <a:solidFill>
                  <a:schemeClr val="tx1"/>
                </a:solidFill>
              </a:rPr>
              <a:t>les freins et leviers rencontrés. </a:t>
            </a:r>
          </a:p>
          <a:p>
            <a:endParaRPr lang="fr-FR" dirty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lang="fr-FR" dirty="0" smtClean="0"/>
              <a:t>Une </a:t>
            </a:r>
            <a:r>
              <a:rPr lang="fr-FR" b="1" dirty="0"/>
              <a:t>restitution</a:t>
            </a:r>
            <a:r>
              <a:rPr lang="fr-FR" dirty="0"/>
              <a:t> dégage les grandes lignes suivantes </a:t>
            </a:r>
            <a:r>
              <a:rPr lang="fr-FR" dirty="0" smtClean="0"/>
              <a:t>:</a:t>
            </a:r>
          </a:p>
          <a:p>
            <a:pPr>
              <a:buFontTx/>
              <a:buChar char="-"/>
            </a:pPr>
            <a:endParaRPr lang="fr-FR" dirty="0">
              <a:solidFill>
                <a:schemeClr val="tx1"/>
              </a:solidFill>
            </a:endParaRPr>
          </a:p>
          <a:p>
            <a:r>
              <a:rPr lang="fr-FR" dirty="0">
                <a:solidFill>
                  <a:schemeClr val="tx1"/>
                </a:solidFill>
              </a:rPr>
              <a:t>Une approche de la vulnérabilité/fragilité comme facteur à risque pour basculer dans la P ;</a:t>
            </a:r>
          </a:p>
          <a:p>
            <a:r>
              <a:rPr lang="fr-FR" dirty="0">
                <a:solidFill>
                  <a:schemeClr val="tx1"/>
                </a:solidFill>
              </a:rPr>
              <a:t>Un manque de finesse de l’approche (à l’échelle infra communale, sur versant qualitative) ;</a:t>
            </a:r>
          </a:p>
          <a:p>
            <a:r>
              <a:rPr lang="fr-FR" dirty="0">
                <a:solidFill>
                  <a:schemeClr val="tx1"/>
                </a:solidFill>
              </a:rPr>
              <a:t>Un manque d’analyse et de temps favorisant l’interprétation et </a:t>
            </a:r>
            <a:r>
              <a:rPr lang="fr-FR" dirty="0" smtClean="0">
                <a:solidFill>
                  <a:schemeClr val="tx1"/>
                </a:solidFill>
              </a:rPr>
              <a:t>		l’adaptation </a:t>
            </a:r>
            <a:r>
              <a:rPr lang="fr-FR" dirty="0">
                <a:solidFill>
                  <a:schemeClr val="tx1"/>
                </a:solidFill>
              </a:rPr>
              <a:t>à l’action ;</a:t>
            </a:r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47802-085B-4511-B79F-8DB16DE4286C}" type="slidenum">
              <a:rPr lang="fr-FR" smtClean="0"/>
              <a:pPr/>
              <a:t>12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32634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2</a:t>
            </a:r>
            <a:r>
              <a:rPr lang="fr-FR" baseline="30000" dirty="0"/>
              <a:t>e</a:t>
            </a:r>
            <a:r>
              <a:rPr lang="fr-FR" dirty="0"/>
              <a:t> séance Séminaire ROSS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2118" y="1628800"/>
            <a:ext cx="8229600" cy="5229200"/>
          </a:xfrm>
        </p:spPr>
        <p:txBody>
          <a:bodyPr>
            <a:normAutofit fontScale="62500" lnSpcReduction="20000"/>
          </a:bodyPr>
          <a:lstStyle/>
          <a:p>
            <a:pPr marL="0" lvl="0" indent="0">
              <a:buNone/>
            </a:pPr>
            <a:r>
              <a:rPr lang="fr-FR" dirty="0" smtClean="0"/>
              <a:t>1.	</a:t>
            </a:r>
            <a:r>
              <a:rPr lang="fr-FR" b="1" dirty="0" smtClean="0"/>
              <a:t>Présentation </a:t>
            </a:r>
            <a:r>
              <a:rPr lang="fr-FR" b="1" dirty="0"/>
              <a:t>de la synthèse </a:t>
            </a:r>
            <a:r>
              <a:rPr lang="fr-FR" dirty="0"/>
              <a:t>de la première journée 30min</a:t>
            </a:r>
          </a:p>
          <a:p>
            <a:pPr marL="0" lvl="0" indent="0">
              <a:buNone/>
            </a:pPr>
            <a:r>
              <a:rPr lang="fr-FR" dirty="0"/>
              <a:t>2.    </a:t>
            </a:r>
            <a:r>
              <a:rPr lang="fr-FR" b="1" dirty="0" smtClean="0"/>
              <a:t>Table-ronde</a:t>
            </a:r>
            <a:r>
              <a:rPr lang="fr-FR" dirty="0" smtClean="0"/>
              <a:t> </a:t>
            </a:r>
            <a:r>
              <a:rPr lang="fr-FR" dirty="0"/>
              <a:t>avec des producteurs de données (et des « consommateurs » de données) 2h00</a:t>
            </a:r>
          </a:p>
          <a:p>
            <a:pPr marL="0" indent="0">
              <a:buNone/>
            </a:pPr>
            <a:r>
              <a:rPr lang="fr-FR" dirty="0"/>
              <a:t> </a:t>
            </a:r>
          </a:p>
          <a:p>
            <a:pPr marL="0" indent="0">
              <a:buNone/>
            </a:pPr>
            <a:r>
              <a:rPr lang="fr-FR" dirty="0">
                <a:solidFill>
                  <a:schemeClr val="tx1"/>
                </a:solidFill>
              </a:rPr>
              <a:t>De quelle(s) manière(s) les acteurs du territoire régional, à partir du croisement des différentes approches au niveau local, régional et national, observent-ils la(les) notion(s) de pauvreté, précarité, vulnérabilité et fragilité ? </a:t>
            </a:r>
          </a:p>
          <a:p>
            <a:pPr marL="0" indent="0">
              <a:buNone/>
            </a:pPr>
            <a:r>
              <a:rPr lang="fr-FR" dirty="0">
                <a:solidFill>
                  <a:schemeClr val="tx1"/>
                </a:solidFill>
              </a:rPr>
              <a:t>Les propositions :</a:t>
            </a:r>
          </a:p>
          <a:p>
            <a:pPr lvl="0"/>
            <a:r>
              <a:rPr lang="fr-FR" dirty="0" smtClean="0">
                <a:solidFill>
                  <a:schemeClr val="tx1"/>
                </a:solidFill>
              </a:rPr>
              <a:t>Niveau </a:t>
            </a:r>
            <a:r>
              <a:rPr lang="fr-FR" dirty="0">
                <a:solidFill>
                  <a:schemeClr val="tx1"/>
                </a:solidFill>
              </a:rPr>
              <a:t>local : </a:t>
            </a:r>
            <a:r>
              <a:rPr lang="fr-FR" b="1" dirty="0">
                <a:solidFill>
                  <a:schemeClr val="tx1"/>
                </a:solidFill>
              </a:rPr>
              <a:t>Territoire de Belfort et Dijon métropole </a:t>
            </a:r>
            <a:r>
              <a:rPr lang="fr-FR" dirty="0">
                <a:solidFill>
                  <a:schemeClr val="tx1"/>
                </a:solidFill>
              </a:rPr>
              <a:t>(ces intervenants ont également une place de « consommateurs » de données)</a:t>
            </a:r>
          </a:p>
          <a:p>
            <a:pPr lvl="0"/>
            <a:r>
              <a:rPr lang="fr-FR" dirty="0">
                <a:solidFill>
                  <a:schemeClr val="tx1"/>
                </a:solidFill>
              </a:rPr>
              <a:t> </a:t>
            </a:r>
            <a:r>
              <a:rPr lang="fr-FR" dirty="0" smtClean="0">
                <a:solidFill>
                  <a:schemeClr val="tx1"/>
                </a:solidFill>
              </a:rPr>
              <a:t>Régional</a:t>
            </a:r>
            <a:r>
              <a:rPr lang="fr-FR" dirty="0">
                <a:solidFill>
                  <a:schemeClr val="tx1"/>
                </a:solidFill>
              </a:rPr>
              <a:t> : </a:t>
            </a:r>
            <a:r>
              <a:rPr lang="fr-FR" b="1" dirty="0">
                <a:solidFill>
                  <a:schemeClr val="tx1"/>
                </a:solidFill>
              </a:rPr>
              <a:t>INSEE BFC, CARSAT, </a:t>
            </a:r>
            <a:r>
              <a:rPr lang="fr-FR" b="1" dirty="0" smtClean="0">
                <a:solidFill>
                  <a:schemeClr val="tx1"/>
                </a:solidFill>
              </a:rPr>
              <a:t>DRDJSCS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</a:p>
          <a:p>
            <a:pPr lvl="0"/>
            <a:r>
              <a:rPr lang="fr-FR" dirty="0" smtClean="0">
                <a:solidFill>
                  <a:schemeClr val="tx1"/>
                </a:solidFill>
              </a:rPr>
              <a:t>4 </a:t>
            </a:r>
            <a:r>
              <a:rPr lang="fr-FR" dirty="0">
                <a:solidFill>
                  <a:schemeClr val="tx1"/>
                </a:solidFill>
              </a:rPr>
              <a:t>à 5 interventions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3.       </a:t>
            </a:r>
            <a:r>
              <a:rPr lang="fr-FR" b="1" dirty="0"/>
              <a:t>Constitution des groupes de travail </a:t>
            </a:r>
            <a:r>
              <a:rPr lang="fr-FR" dirty="0"/>
              <a:t>pour la journée 3 (qui aura </a:t>
            </a:r>
            <a:r>
              <a:rPr lang="fr-FR" dirty="0" smtClean="0"/>
              <a:t>	pour </a:t>
            </a:r>
            <a:r>
              <a:rPr lang="fr-FR" dirty="0"/>
              <a:t>but de produire la note méthodologique sur les méthodes, </a:t>
            </a:r>
            <a:r>
              <a:rPr lang="fr-FR" dirty="0" smtClean="0"/>
              <a:t>	outils </a:t>
            </a:r>
            <a:r>
              <a:rPr lang="fr-FR" dirty="0"/>
              <a:t>et ressources disponibles) 30 </a:t>
            </a:r>
            <a:r>
              <a:rPr lang="fr-FR" dirty="0" smtClean="0"/>
              <a:t>min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47802-085B-4511-B79F-8DB16DE4286C}" type="slidenum">
              <a:rPr lang="fr-FR" smtClean="0"/>
              <a:pPr/>
              <a:t>13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136298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Séance 3 et élaboration de la note méthodologique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1340768"/>
            <a:ext cx="8229600" cy="4897188"/>
          </a:xfrm>
        </p:spPr>
        <p:txBody>
          <a:bodyPr>
            <a:normAutofit fontScale="62500" lnSpcReduction="20000"/>
          </a:bodyPr>
          <a:lstStyle/>
          <a:p>
            <a:pPr marL="0" indent="0">
              <a:spcBef>
                <a:spcPts val="600"/>
              </a:spcBef>
              <a:spcAft>
                <a:spcPts val="1200"/>
              </a:spcAft>
              <a:buNone/>
            </a:pPr>
            <a:r>
              <a:rPr lang="fr-FR" u="sng" dirty="0"/>
              <a:t>4 axes de travail</a:t>
            </a:r>
            <a:r>
              <a:rPr lang="fr-FR" dirty="0"/>
              <a:t> pour flécher les interventions de la table ronde, les groupes de travail et la structuration de la note méthodologique :</a:t>
            </a:r>
          </a:p>
          <a:p>
            <a:pPr lvl="0">
              <a:spcBef>
                <a:spcPts val="600"/>
              </a:spcBef>
              <a:spcAft>
                <a:spcPts val="1200"/>
              </a:spcAft>
            </a:pPr>
            <a:r>
              <a:rPr lang="fr-FR" b="1" dirty="0">
                <a:solidFill>
                  <a:schemeClr val="tx1"/>
                </a:solidFill>
              </a:rPr>
              <a:t>Groupe 1 </a:t>
            </a:r>
            <a:r>
              <a:rPr lang="fr-FR" dirty="0">
                <a:solidFill>
                  <a:schemeClr val="tx1"/>
                </a:solidFill>
              </a:rPr>
              <a:t>: définitions, interprétation des notions pauvreté, précarité, fragilité, vulnérabilité. Que recouvrent ces notions sur le territoire BFC ? De quelle façon sont-elles mobilisées ? Sur quelles données s’appuient-elles ?</a:t>
            </a:r>
          </a:p>
          <a:p>
            <a:pPr lvl="0">
              <a:spcBef>
                <a:spcPts val="600"/>
              </a:spcBef>
              <a:spcAft>
                <a:spcPts val="1200"/>
              </a:spcAft>
            </a:pPr>
            <a:r>
              <a:rPr lang="fr-FR" b="1" dirty="0">
                <a:solidFill>
                  <a:schemeClr val="tx1"/>
                </a:solidFill>
              </a:rPr>
              <a:t>Groupe 2 </a:t>
            </a:r>
            <a:r>
              <a:rPr lang="fr-FR" dirty="0">
                <a:solidFill>
                  <a:schemeClr val="tx1"/>
                </a:solidFill>
              </a:rPr>
              <a:t>: Production et accessibilité des données aux différents échelons pour une approche multidimensionnelle de la pauvreté, précarité, fragilité, vulnérabilité. </a:t>
            </a:r>
          </a:p>
          <a:p>
            <a:pPr lvl="0">
              <a:spcBef>
                <a:spcPts val="600"/>
              </a:spcBef>
              <a:spcAft>
                <a:spcPts val="1200"/>
              </a:spcAft>
            </a:pPr>
            <a:r>
              <a:rPr lang="fr-FR" b="1" dirty="0">
                <a:solidFill>
                  <a:schemeClr val="tx1"/>
                </a:solidFill>
              </a:rPr>
              <a:t>Groupe 3</a:t>
            </a:r>
            <a:r>
              <a:rPr lang="fr-FR" dirty="0">
                <a:solidFill>
                  <a:schemeClr val="tx1"/>
                </a:solidFill>
              </a:rPr>
              <a:t> : Approche qualitative et quantitative de la pauvreté, précarité, fragilité, vulnérabilité. Comment construire du qualitatif, une finesse de regard, de l’analyse en articulation avec le quantitatif ?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fr-FR" b="1" dirty="0">
                <a:solidFill>
                  <a:schemeClr val="tx1"/>
                </a:solidFill>
              </a:rPr>
              <a:t>Groupe 4</a:t>
            </a:r>
            <a:r>
              <a:rPr lang="fr-FR" dirty="0">
                <a:solidFill>
                  <a:schemeClr val="tx1"/>
                </a:solidFill>
              </a:rPr>
              <a:t> : L’observation en acte. Quels liens avec l’utilisation et l’action ?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47802-085B-4511-B79F-8DB16DE4286C}" type="slidenum">
              <a:rPr lang="fr-FR" smtClean="0"/>
              <a:pPr/>
              <a:t>14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454488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4-Présentation de l’espace collaboratif type </a:t>
            </a:r>
            <a:r>
              <a:rPr lang="fr-FR" dirty="0" err="1" smtClean="0"/>
              <a:t>Sharepoint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spcBef>
                <a:spcPts val="1200"/>
              </a:spcBef>
            </a:pPr>
            <a:r>
              <a:rPr lang="fr-FR" sz="2800" dirty="0" smtClean="0"/>
              <a:t>Rappel contexte : </a:t>
            </a:r>
          </a:p>
          <a:p>
            <a:pPr lvl="1">
              <a:spcBef>
                <a:spcPts val="1200"/>
              </a:spcBef>
            </a:pPr>
            <a:r>
              <a:rPr lang="fr-FR" sz="2400" dirty="0" err="1" smtClean="0">
                <a:solidFill>
                  <a:schemeClr val="tx1"/>
                </a:solidFill>
                <a:ea typeface="Tahoma" panose="020B0604030504040204" pitchFamily="34" charset="0"/>
              </a:rPr>
              <a:t>Ex-POS</a:t>
            </a:r>
            <a:r>
              <a:rPr lang="fr-FR" sz="2400" dirty="0" smtClean="0">
                <a:solidFill>
                  <a:schemeClr val="tx1"/>
                </a:solidFill>
                <a:ea typeface="Tahoma" panose="020B0604030504040204" pitchFamily="34" charset="0"/>
              </a:rPr>
              <a:t>(S) sans outil propre </a:t>
            </a:r>
          </a:p>
          <a:p>
            <a:pPr algn="just">
              <a:spcBef>
                <a:spcPts val="1200"/>
              </a:spcBef>
            </a:pPr>
            <a:r>
              <a:rPr lang="fr-FR" sz="2800" dirty="0" smtClean="0"/>
              <a:t>Problématique : </a:t>
            </a:r>
          </a:p>
          <a:p>
            <a:pPr lvl="1">
              <a:spcBef>
                <a:spcPts val="1200"/>
              </a:spcBef>
            </a:pPr>
            <a:r>
              <a:rPr lang="fr-FR" sz="2400" dirty="0" smtClean="0">
                <a:solidFill>
                  <a:schemeClr val="tx1"/>
                </a:solidFill>
                <a:ea typeface="Tahoma" panose="020B0604030504040204" pitchFamily="34" charset="0"/>
              </a:rPr>
              <a:t>Plus de 60 membres : partage d’informations ? </a:t>
            </a:r>
          </a:p>
          <a:p>
            <a:pPr lvl="1">
              <a:spcBef>
                <a:spcPts val="1200"/>
              </a:spcBef>
            </a:pPr>
            <a:r>
              <a:rPr lang="fr-FR" sz="2400" dirty="0" smtClean="0">
                <a:solidFill>
                  <a:schemeClr val="tx1"/>
                </a:solidFill>
                <a:ea typeface="Tahoma" panose="020B0604030504040204" pitchFamily="34" charset="0"/>
              </a:rPr>
              <a:t>DRDJSCS propose un outil type SharePoint</a:t>
            </a:r>
          </a:p>
          <a:p>
            <a:pPr>
              <a:spcBef>
                <a:spcPts val="1200"/>
              </a:spcBef>
            </a:pPr>
            <a:r>
              <a:rPr lang="fr-FR" sz="2800" dirty="0" smtClean="0"/>
              <a:t>Partenaires : </a:t>
            </a:r>
          </a:p>
          <a:p>
            <a:pPr lvl="1">
              <a:spcBef>
                <a:spcPts val="1200"/>
              </a:spcBef>
            </a:pPr>
            <a:r>
              <a:rPr lang="fr-FR" sz="2400" dirty="0" smtClean="0">
                <a:solidFill>
                  <a:schemeClr val="tx1"/>
                </a:solidFill>
                <a:ea typeface="Tahoma" panose="020B0604030504040204" pitchFamily="34" charset="0"/>
              </a:rPr>
              <a:t>CD 90; DRAAF BFC; CR BFC; ARS</a:t>
            </a:r>
          </a:p>
          <a:p>
            <a:pPr>
              <a:spcBef>
                <a:spcPts val="1200"/>
              </a:spcBef>
            </a:pPr>
            <a:r>
              <a:rPr lang="fr-FR" sz="2800" dirty="0" smtClean="0"/>
              <a:t>Animateurs : </a:t>
            </a:r>
            <a:r>
              <a:rPr lang="fr-FR" sz="2400" dirty="0" smtClean="0">
                <a:solidFill>
                  <a:schemeClr val="tx1"/>
                </a:solidFill>
                <a:ea typeface="Tahoma" panose="020B0604030504040204" pitchFamily="34" charset="0"/>
              </a:rPr>
              <a:t>DRDJSCS et IRTESS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47802-085B-4511-B79F-8DB16DE4286C}" type="slidenum">
              <a:rPr lang="fr-FR" smtClean="0"/>
              <a:pPr/>
              <a:t>15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101792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L’espace collaboratif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 numCol="1">
            <a:noAutofit/>
          </a:bodyPr>
          <a:lstStyle/>
          <a:p>
            <a:r>
              <a:rPr lang="fr-FR" sz="2800" dirty="0" smtClean="0"/>
              <a:t>Rappel avancement :</a:t>
            </a:r>
            <a:endParaRPr lang="fr-FR" sz="2800" dirty="0"/>
          </a:p>
          <a:p>
            <a:pPr lvl="1"/>
            <a:r>
              <a:rPr lang="fr-FR" sz="2400" dirty="0" smtClean="0">
                <a:solidFill>
                  <a:schemeClr val="tx1"/>
                </a:solidFill>
                <a:ea typeface="Tahoma" panose="020B0604030504040204" pitchFamily="34" charset="0"/>
              </a:rPr>
              <a:t>Réunion </a:t>
            </a:r>
            <a:r>
              <a:rPr lang="fr-FR" sz="2400" dirty="0">
                <a:solidFill>
                  <a:schemeClr val="tx1"/>
                </a:solidFill>
                <a:ea typeface="Tahoma" panose="020B0604030504040204" pitchFamily="34" charset="0"/>
              </a:rPr>
              <a:t>juillet DRDJSCS, ARS et IRTESS : définition des </a:t>
            </a:r>
            <a:r>
              <a:rPr lang="fr-FR" sz="2400" dirty="0" smtClean="0">
                <a:solidFill>
                  <a:schemeClr val="tx1"/>
                </a:solidFill>
                <a:ea typeface="Tahoma" panose="020B0604030504040204" pitchFamily="34" charset="0"/>
              </a:rPr>
              <a:t>impératifs</a:t>
            </a:r>
          </a:p>
          <a:p>
            <a:pPr lvl="1"/>
            <a:r>
              <a:rPr lang="fr-FR" sz="2400" dirty="0" smtClean="0">
                <a:solidFill>
                  <a:schemeClr val="tx1"/>
                </a:solidFill>
                <a:ea typeface="Tahoma" panose="020B0604030504040204" pitchFamily="34" charset="0"/>
              </a:rPr>
              <a:t>Construction en cours autour de 5 rubriques : </a:t>
            </a:r>
          </a:p>
          <a:p>
            <a:pPr lvl="2"/>
            <a:r>
              <a:rPr lang="fr-FR" sz="2000" dirty="0" smtClean="0">
                <a:solidFill>
                  <a:schemeClr val="tx1"/>
                </a:solidFill>
                <a:ea typeface="Tahoma" panose="020B0604030504040204" pitchFamily="34" charset="0"/>
              </a:rPr>
              <a:t>Accueil/Présentation</a:t>
            </a:r>
          </a:p>
          <a:p>
            <a:pPr lvl="2"/>
            <a:r>
              <a:rPr lang="fr-FR" sz="2000" dirty="0" smtClean="0">
                <a:ea typeface="Tahoma" panose="020B0604030504040204" pitchFamily="34" charset="0"/>
              </a:rPr>
              <a:t>Vie </a:t>
            </a:r>
            <a:r>
              <a:rPr lang="fr-FR" sz="2000" dirty="0">
                <a:ea typeface="Tahoma" panose="020B0604030504040204" pitchFamily="34" charset="0"/>
              </a:rPr>
              <a:t>du réseau </a:t>
            </a:r>
            <a:endParaRPr lang="fr-FR" sz="2000" dirty="0" smtClean="0">
              <a:ea typeface="Tahoma" panose="020B0604030504040204" pitchFamily="34" charset="0"/>
            </a:endParaRPr>
          </a:p>
          <a:p>
            <a:pPr lvl="2"/>
            <a:r>
              <a:rPr lang="fr-FR" sz="2000" dirty="0" smtClean="0">
                <a:ea typeface="Tahoma" panose="020B0604030504040204" pitchFamily="34" charset="0"/>
              </a:rPr>
              <a:t>Groupes </a:t>
            </a:r>
            <a:r>
              <a:rPr lang="fr-FR" sz="2000" dirty="0">
                <a:ea typeface="Tahoma" panose="020B0604030504040204" pitchFamily="34" charset="0"/>
              </a:rPr>
              <a:t>de travail </a:t>
            </a:r>
            <a:endParaRPr lang="fr-FR" sz="2000" dirty="0" smtClean="0">
              <a:ea typeface="Tahoma" panose="020B0604030504040204" pitchFamily="34" charset="0"/>
            </a:endParaRPr>
          </a:p>
          <a:p>
            <a:pPr lvl="2"/>
            <a:r>
              <a:rPr lang="fr-FR" sz="2000" dirty="0" smtClean="0">
                <a:ea typeface="Tahoma" panose="020B0604030504040204" pitchFamily="34" charset="0"/>
              </a:rPr>
              <a:t>Données </a:t>
            </a:r>
            <a:r>
              <a:rPr lang="fr-FR" sz="2000" dirty="0">
                <a:ea typeface="Tahoma" panose="020B0604030504040204" pitchFamily="34" charset="0"/>
              </a:rPr>
              <a:t>/ Publications </a:t>
            </a:r>
            <a:endParaRPr lang="fr-FR" sz="2000" dirty="0" smtClean="0">
              <a:ea typeface="Tahoma" panose="020B0604030504040204" pitchFamily="34" charset="0"/>
            </a:endParaRPr>
          </a:p>
          <a:p>
            <a:pPr lvl="2"/>
            <a:r>
              <a:rPr lang="fr-FR" sz="2000" dirty="0" smtClean="0">
                <a:ea typeface="Tahoma" panose="020B0604030504040204" pitchFamily="34" charset="0"/>
              </a:rPr>
              <a:t>Besoins </a:t>
            </a:r>
            <a:r>
              <a:rPr lang="fr-FR" sz="2000" dirty="0">
                <a:ea typeface="Tahoma" panose="020B0604030504040204" pitchFamily="34" charset="0"/>
              </a:rPr>
              <a:t>des </a:t>
            </a:r>
            <a:r>
              <a:rPr lang="fr-FR" sz="2000" dirty="0" smtClean="0">
                <a:solidFill>
                  <a:schemeClr val="tx1"/>
                </a:solidFill>
                <a:ea typeface="Tahoma" panose="020B0604030504040204" pitchFamily="34" charset="0"/>
              </a:rPr>
              <a:t>partenaires</a:t>
            </a:r>
          </a:p>
          <a:p>
            <a:pPr marL="809625" lvl="1" indent="-357188"/>
            <a:r>
              <a:rPr lang="fr-FR" sz="2400" dirty="0">
                <a:ea typeface="Tahoma" panose="020B0604030504040204" pitchFamily="34" charset="0"/>
              </a:rPr>
              <a:t>Présentation au GT </a:t>
            </a:r>
            <a:r>
              <a:rPr lang="fr-FR" sz="2400" dirty="0" smtClean="0">
                <a:ea typeface="Tahoma" panose="020B0604030504040204" pitchFamily="34" charset="0"/>
              </a:rPr>
              <a:t>: décembre </a:t>
            </a:r>
            <a:r>
              <a:rPr lang="fr-FR" sz="2400" dirty="0">
                <a:ea typeface="Tahoma" panose="020B0604030504040204" pitchFamily="34" charset="0"/>
              </a:rPr>
              <a:t>2017 </a:t>
            </a:r>
            <a:r>
              <a:rPr lang="fr-FR" sz="2400" dirty="0" smtClean="0">
                <a:ea typeface="Tahoma" panose="020B0604030504040204" pitchFamily="34" charset="0"/>
              </a:rPr>
              <a:t>=&gt; adaptation</a:t>
            </a:r>
            <a:endParaRPr lang="fr-FR" sz="1800" dirty="0">
              <a:solidFill>
                <a:schemeClr val="tx1"/>
              </a:solidFill>
              <a:ea typeface="Tahoma" panose="020B0604030504040204" pitchFamily="34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47802-085B-4511-B79F-8DB16DE4286C}" type="slidenum">
              <a:rPr lang="fr-FR" smtClean="0"/>
              <a:pPr/>
              <a:t>16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924524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L’espace </a:t>
            </a:r>
            <a:r>
              <a:rPr lang="fr-FR" dirty="0"/>
              <a:t>collaboratif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1340768"/>
            <a:ext cx="8229600" cy="5517232"/>
          </a:xfrm>
        </p:spPr>
        <p:txBody>
          <a:bodyPr>
            <a:normAutofit fontScale="77500" lnSpcReduction="20000"/>
          </a:bodyPr>
          <a:lstStyle/>
          <a:p>
            <a:pPr marL="0" indent="0">
              <a:spcBef>
                <a:spcPts val="1200"/>
              </a:spcBef>
              <a:spcAft>
                <a:spcPts val="600"/>
              </a:spcAft>
              <a:buNone/>
            </a:pPr>
            <a:r>
              <a:rPr lang="fr-FR" dirty="0" smtClean="0">
                <a:solidFill>
                  <a:schemeClr val="tx1"/>
                </a:solidFill>
              </a:rPr>
              <a:t>Animation : objectifs</a:t>
            </a:r>
          </a:p>
          <a:p>
            <a:pPr lvl="0">
              <a:spcBef>
                <a:spcPts val="1200"/>
              </a:spcBef>
              <a:spcAft>
                <a:spcPts val="600"/>
              </a:spcAft>
            </a:pPr>
            <a:r>
              <a:rPr lang="fr-FR" dirty="0">
                <a:solidFill>
                  <a:schemeClr val="tx1"/>
                </a:solidFill>
              </a:rPr>
              <a:t>E</a:t>
            </a:r>
            <a:r>
              <a:rPr lang="fr-FR" dirty="0" smtClean="0">
                <a:solidFill>
                  <a:schemeClr val="tx1"/>
                </a:solidFill>
              </a:rPr>
              <a:t>space </a:t>
            </a:r>
            <a:r>
              <a:rPr lang="fr-FR" dirty="0">
                <a:solidFill>
                  <a:schemeClr val="tx1"/>
                </a:solidFill>
              </a:rPr>
              <a:t>d’information </a:t>
            </a:r>
            <a:r>
              <a:rPr lang="fr-FR" dirty="0"/>
              <a:t>pour suivre l’actualité du réseau : COPIL, séminaire, actualité et fonctionnement du réseau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fr-FR" dirty="0">
                <a:solidFill>
                  <a:schemeClr val="tx1"/>
                </a:solidFill>
              </a:rPr>
              <a:t>Espace de ressources et de capitalisation </a:t>
            </a:r>
            <a:r>
              <a:rPr lang="fr-FR" dirty="0"/>
              <a:t>où trouver des publications des membres du réseau, les productions du réseau</a:t>
            </a:r>
          </a:p>
          <a:p>
            <a:pPr lvl="0">
              <a:spcBef>
                <a:spcPts val="1200"/>
              </a:spcBef>
              <a:spcAft>
                <a:spcPts val="600"/>
              </a:spcAft>
            </a:pPr>
            <a:r>
              <a:rPr lang="fr-FR" dirty="0" smtClean="0">
                <a:solidFill>
                  <a:schemeClr val="tx1"/>
                </a:solidFill>
              </a:rPr>
              <a:t>Espace </a:t>
            </a:r>
            <a:r>
              <a:rPr lang="fr-FR" dirty="0">
                <a:solidFill>
                  <a:schemeClr val="tx1"/>
                </a:solidFill>
              </a:rPr>
              <a:t>d’échange et de travail </a:t>
            </a:r>
            <a:r>
              <a:rPr lang="fr-FR" dirty="0"/>
              <a:t>pour les groupes de </a:t>
            </a:r>
            <a:r>
              <a:rPr lang="fr-FR" dirty="0" smtClean="0"/>
              <a:t>travail et entre partenaires : </a:t>
            </a:r>
            <a:r>
              <a:rPr lang="fr-FR" dirty="0"/>
              <a:t>remonter des besoins, idées de collaboration </a:t>
            </a:r>
            <a:r>
              <a:rPr lang="fr-FR" dirty="0" smtClean="0"/>
              <a:t>; </a:t>
            </a:r>
            <a:r>
              <a:rPr lang="fr-FR" dirty="0"/>
              <a:t>forums de discussion </a:t>
            </a:r>
            <a:r>
              <a:rPr lang="fr-FR" dirty="0" smtClean="0"/>
              <a:t>pour alimenter </a:t>
            </a:r>
            <a:r>
              <a:rPr lang="fr-FR" dirty="0"/>
              <a:t>les groupes de travail, exposer des questions 	</a:t>
            </a:r>
            <a:r>
              <a:rPr lang="fr-FR" dirty="0" smtClean="0"/>
              <a:t>professionnelles </a:t>
            </a:r>
            <a:r>
              <a:rPr lang="fr-FR" dirty="0"/>
              <a:t>et donner des avis</a:t>
            </a:r>
          </a:p>
          <a:p>
            <a:pPr lvl="0">
              <a:spcBef>
                <a:spcPts val="1200"/>
              </a:spcBef>
              <a:spcAft>
                <a:spcPts val="600"/>
              </a:spcAft>
            </a:pPr>
            <a:r>
              <a:rPr lang="fr-FR" dirty="0"/>
              <a:t> </a:t>
            </a:r>
            <a:r>
              <a:rPr lang="fr-FR" dirty="0" smtClean="0"/>
              <a:t>.</a:t>
            </a:r>
            <a:endParaRPr lang="fr-FR" dirty="0"/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47802-085B-4511-B79F-8DB16DE4286C}" type="slidenum">
              <a:rPr lang="fr-FR" smtClean="0"/>
              <a:pPr/>
              <a:t>17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672069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/>
            </a:r>
            <a:br>
              <a:rPr lang="fr-FR" dirty="0"/>
            </a:br>
            <a:r>
              <a:rPr lang="fr-FR" dirty="0"/>
              <a:t>L’espace collaboratif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3538" indent="-363538"/>
            <a:r>
              <a:rPr lang="fr-FR" sz="2800" dirty="0"/>
              <a:t>Derniers questionnements : </a:t>
            </a:r>
          </a:p>
          <a:p>
            <a:pPr marL="763588" lvl="1" indent="-363538"/>
            <a:r>
              <a:rPr lang="fr-FR" sz="2400" dirty="0" err="1">
                <a:ea typeface="Tahoma" panose="020B0604030504040204" pitchFamily="34" charset="0"/>
              </a:rPr>
              <a:t>versioning</a:t>
            </a:r>
            <a:r>
              <a:rPr lang="fr-FR" sz="2400" dirty="0">
                <a:ea typeface="Tahoma" panose="020B0604030504040204" pitchFamily="34" charset="0"/>
              </a:rPr>
              <a:t> ou écrasement des </a:t>
            </a:r>
            <a:r>
              <a:rPr lang="fr-FR" sz="2400" dirty="0" smtClean="0">
                <a:ea typeface="Tahoma" panose="020B0604030504040204" pitchFamily="34" charset="0"/>
              </a:rPr>
              <a:t>fichiers ?</a:t>
            </a:r>
            <a:endParaRPr lang="fr-FR" sz="2400" dirty="0">
              <a:ea typeface="Tahoma" panose="020B0604030504040204" pitchFamily="34" charset="0"/>
            </a:endParaRPr>
          </a:p>
          <a:p>
            <a:pPr marL="763588" lvl="1" indent="-363538"/>
            <a:r>
              <a:rPr lang="fr-FR" sz="2400" dirty="0" smtClean="0">
                <a:ea typeface="Tahoma" panose="020B0604030504040204" pitchFamily="34" charset="0"/>
              </a:rPr>
              <a:t> mêmes </a:t>
            </a:r>
            <a:r>
              <a:rPr lang="fr-FR" sz="2400" dirty="0">
                <a:ea typeface="Tahoma" panose="020B0604030504040204" pitchFamily="34" charset="0"/>
              </a:rPr>
              <a:t>droits pour tous les membres ou pas </a:t>
            </a:r>
            <a:r>
              <a:rPr lang="fr-FR" sz="2400" dirty="0" smtClean="0">
                <a:ea typeface="Tahoma" panose="020B0604030504040204" pitchFamily="34" charset="0"/>
              </a:rPr>
              <a:t>?</a:t>
            </a:r>
          </a:p>
          <a:p>
            <a:pPr marL="763588" lvl="1" indent="-363538"/>
            <a:r>
              <a:rPr lang="fr-FR" sz="2400" dirty="0" smtClean="0">
                <a:ea typeface="Tahoma" panose="020B0604030504040204" pitchFamily="34" charset="0"/>
              </a:rPr>
              <a:t>Intituler la rubrique « Forum </a:t>
            </a:r>
            <a:r>
              <a:rPr lang="fr-FR" sz="2400" dirty="0">
                <a:ea typeface="Tahoma" panose="020B0604030504040204" pitchFamily="34" charset="0"/>
              </a:rPr>
              <a:t>P</a:t>
            </a:r>
            <a:r>
              <a:rPr lang="fr-FR" sz="2400" dirty="0" smtClean="0">
                <a:ea typeface="Tahoma" panose="020B0604030504040204" pitchFamily="34" charset="0"/>
              </a:rPr>
              <a:t>artenaire » ou « Allo Partenaire » ?</a:t>
            </a:r>
          </a:p>
          <a:p>
            <a:pPr marL="763588" lvl="1" indent="-363538"/>
            <a:r>
              <a:rPr lang="fr-FR" sz="2400" dirty="0" smtClean="0">
                <a:ea typeface="Tahoma" panose="020B0604030504040204" pitchFamily="34" charset="0"/>
              </a:rPr>
              <a:t>Création d’un espace de travail « Séminaire » ou « Pauvreté » dans Groupe de travail ? </a:t>
            </a:r>
            <a:endParaRPr lang="fr-FR" sz="2400" dirty="0">
              <a:ea typeface="Tahoma" panose="020B0604030504040204" pitchFamily="34" charset="0"/>
            </a:endParaRPr>
          </a:p>
          <a:p>
            <a:pPr marL="1119188" lvl="1" indent="-363538">
              <a:buFont typeface="Wingdings" panose="05000000000000000000" pitchFamily="2" charset="2"/>
              <a:buChar char="§"/>
            </a:pPr>
            <a:endParaRPr lang="fr-FR" sz="1800" b="1" dirty="0"/>
          </a:p>
          <a:p>
            <a:r>
              <a:rPr lang="fr-FR" sz="2800" dirty="0"/>
              <a:t>Lancement après validation du COPIL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47802-085B-4511-B79F-8DB16DE4286C}" type="slidenum">
              <a:rPr lang="fr-FR" smtClean="0"/>
              <a:pPr/>
              <a:t>18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784148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5-Calendrier </a:t>
            </a:r>
            <a:r>
              <a:rPr lang="fr-FR" dirty="0"/>
              <a:t>2018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4896544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/>
                </a:solidFill>
              </a:rPr>
              <a:t>Comité technique </a:t>
            </a:r>
            <a:r>
              <a:rPr lang="fr-FR" dirty="0"/>
              <a:t>: 1 à 2 </a:t>
            </a:r>
            <a:r>
              <a:rPr lang="fr-FR" smtClean="0"/>
              <a:t>réunions / </a:t>
            </a:r>
            <a:r>
              <a:rPr lang="fr-FR" dirty="0"/>
              <a:t>mois</a:t>
            </a:r>
          </a:p>
          <a:p>
            <a:r>
              <a:rPr lang="fr-FR" dirty="0">
                <a:solidFill>
                  <a:schemeClr val="tx1"/>
                </a:solidFill>
              </a:rPr>
              <a:t>Séminaire séance 2 </a:t>
            </a:r>
            <a:r>
              <a:rPr lang="fr-FR" dirty="0"/>
              <a:t>: 24 avril 14 - 17h</a:t>
            </a:r>
          </a:p>
          <a:p>
            <a:pPr marL="0" indent="0">
              <a:buNone/>
            </a:pPr>
            <a:r>
              <a:rPr lang="fr-FR" dirty="0"/>
              <a:t>	</a:t>
            </a:r>
            <a:r>
              <a:rPr lang="fr-FR" dirty="0" smtClean="0">
                <a:solidFill>
                  <a:schemeClr val="tx1"/>
                </a:solidFill>
              </a:rPr>
              <a:t>séance </a:t>
            </a:r>
            <a:r>
              <a:rPr lang="fr-FR" dirty="0">
                <a:solidFill>
                  <a:schemeClr val="tx1"/>
                </a:solidFill>
              </a:rPr>
              <a:t>3</a:t>
            </a:r>
            <a:r>
              <a:rPr lang="fr-FR" dirty="0"/>
              <a:t> : 25 septembre 14h – 17h</a:t>
            </a:r>
          </a:p>
          <a:p>
            <a:r>
              <a:rPr lang="fr-FR" dirty="0">
                <a:solidFill>
                  <a:schemeClr val="tx1"/>
                </a:solidFill>
              </a:rPr>
              <a:t>2</a:t>
            </a:r>
            <a:r>
              <a:rPr lang="fr-FR" baseline="30000" dirty="0">
                <a:solidFill>
                  <a:schemeClr val="tx1"/>
                </a:solidFill>
              </a:rPr>
              <a:t>e</a:t>
            </a:r>
            <a:r>
              <a:rPr lang="fr-FR" dirty="0">
                <a:solidFill>
                  <a:schemeClr val="tx1"/>
                </a:solidFill>
              </a:rPr>
              <a:t> COPIL </a:t>
            </a:r>
            <a:r>
              <a:rPr lang="fr-FR" dirty="0"/>
              <a:t>: 4 octobre 10h – 12h</a:t>
            </a:r>
          </a:p>
          <a:p>
            <a:r>
              <a:rPr lang="fr-FR" dirty="0">
                <a:solidFill>
                  <a:schemeClr val="tx1"/>
                </a:solidFill>
              </a:rPr>
              <a:t>AG</a:t>
            </a:r>
            <a:r>
              <a:rPr lang="fr-FR" dirty="0"/>
              <a:t> : avec tous les membres du ROSS, bilan sur le séminaire et travaux </a:t>
            </a:r>
          </a:p>
          <a:p>
            <a:pPr marL="0" indent="0">
              <a:buNone/>
            </a:pPr>
            <a:r>
              <a:rPr lang="fr-FR" dirty="0"/>
              <a:t> 22 novembre 2018 14h - 17h à </a:t>
            </a:r>
            <a:r>
              <a:rPr lang="fr-FR" dirty="0" smtClean="0"/>
              <a:t>Dole </a:t>
            </a:r>
            <a:r>
              <a:rPr lang="fr-FR" dirty="0"/>
              <a:t>ou Beaune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47802-085B-4511-B79F-8DB16DE4286C}" type="slidenum">
              <a:rPr lang="fr-FR" smtClean="0"/>
              <a:pPr/>
              <a:t>19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905988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ORDRE DU JOUR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fr-FR" sz="2800" dirty="0" smtClean="0"/>
              <a:t>Point </a:t>
            </a:r>
            <a:r>
              <a:rPr lang="fr-FR" sz="2800" dirty="0"/>
              <a:t>sur l’avancement des groupes de travail,</a:t>
            </a:r>
          </a:p>
          <a:p>
            <a:pPr algn="just">
              <a:spcBef>
                <a:spcPts val="1200"/>
              </a:spcBef>
            </a:pPr>
            <a:r>
              <a:rPr lang="fr-FR" sz="2800" dirty="0" smtClean="0"/>
              <a:t>Examen </a:t>
            </a:r>
            <a:r>
              <a:rPr lang="fr-FR" sz="2800" dirty="0"/>
              <a:t>des propositions de nouveaux projets d’observation,</a:t>
            </a:r>
          </a:p>
          <a:p>
            <a:pPr>
              <a:spcBef>
                <a:spcPts val="1200"/>
              </a:spcBef>
            </a:pPr>
            <a:r>
              <a:rPr lang="fr-FR" sz="2800" dirty="0" smtClean="0"/>
              <a:t>Bilan </a:t>
            </a:r>
            <a:r>
              <a:rPr lang="fr-FR" sz="2800" dirty="0"/>
              <a:t>de la 1</a:t>
            </a:r>
            <a:r>
              <a:rPr lang="fr-FR" sz="2800" baseline="30000" dirty="0"/>
              <a:t>e</a:t>
            </a:r>
            <a:r>
              <a:rPr lang="fr-FR" sz="2800" dirty="0"/>
              <a:t> séance du séminaire et présentation de la 2</a:t>
            </a:r>
            <a:r>
              <a:rPr lang="fr-FR" sz="2800" baseline="30000" dirty="0"/>
              <a:t>e</a:t>
            </a:r>
            <a:r>
              <a:rPr lang="fr-FR" sz="2800" dirty="0"/>
              <a:t> séance,</a:t>
            </a:r>
          </a:p>
          <a:p>
            <a:pPr>
              <a:spcBef>
                <a:spcPts val="1200"/>
              </a:spcBef>
            </a:pPr>
            <a:r>
              <a:rPr lang="fr-FR" sz="2800" dirty="0" smtClean="0"/>
              <a:t>Présentation </a:t>
            </a:r>
            <a:r>
              <a:rPr lang="fr-FR" sz="2800" dirty="0"/>
              <a:t>de l’espace collaboratif type </a:t>
            </a:r>
            <a:r>
              <a:rPr lang="fr-FR" sz="2800" dirty="0" err="1" smtClean="0"/>
              <a:t>Sharepoint</a:t>
            </a:r>
            <a:r>
              <a:rPr lang="fr-FR" sz="2800" dirty="0" smtClean="0"/>
              <a:t>,</a:t>
            </a:r>
          </a:p>
          <a:p>
            <a:pPr>
              <a:spcBef>
                <a:spcPts val="1200"/>
              </a:spcBef>
            </a:pPr>
            <a:r>
              <a:rPr lang="fr-FR" sz="2800" dirty="0" smtClean="0"/>
              <a:t>Calendrier </a:t>
            </a:r>
            <a:r>
              <a:rPr lang="fr-FR" sz="2800" dirty="0"/>
              <a:t>2018 et informations sur l’assemblée générale (AG) prévue en fin d’année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47802-085B-4511-B79F-8DB16DE4286C}" type="slidenum">
              <a:rPr lang="fr-FR" smtClean="0"/>
              <a:pPr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615679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1- NOUVELLES </a:t>
            </a:r>
            <a:r>
              <a:rPr lang="fr-FR" dirty="0"/>
              <a:t>DES GT :</a:t>
            </a:r>
            <a:br>
              <a:rPr lang="fr-FR" dirty="0"/>
            </a:br>
            <a:r>
              <a:rPr lang="fr-FR" sz="3600" dirty="0"/>
              <a:t>Suivi des indicateurs du plan pauvreté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1800"/>
              </a:spcAft>
            </a:pPr>
            <a:r>
              <a:rPr lang="fr-FR" dirty="0" smtClean="0"/>
              <a:t>Rappel du contexte : </a:t>
            </a:r>
          </a:p>
          <a:p>
            <a:pPr lvl="1">
              <a:spcBef>
                <a:spcPts val="0"/>
              </a:spcBef>
              <a:spcAft>
                <a:spcPts val="1200"/>
              </a:spcAft>
            </a:pPr>
            <a:r>
              <a:rPr lang="fr-FR" dirty="0" smtClean="0"/>
              <a:t>Articulation des projets « Suivi annuel du TB du PPPIS » et « réalisation d’une cartographie des services et des territoires prioritaires » (SER)</a:t>
            </a:r>
          </a:p>
          <a:p>
            <a:pPr lvl="1"/>
            <a:r>
              <a:rPr lang="fr-FR" dirty="0" smtClean="0"/>
              <a:t>Dimension multi partenariale renforcée dans le cadre du ROSS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47802-085B-4511-B79F-8DB16DE4286C}" type="slidenum">
              <a:rPr lang="fr-FR" smtClean="0"/>
              <a:pPr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422376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NOUVELLES DES GT </a:t>
            </a:r>
            <a:r>
              <a:rPr lang="fr-FR" dirty="0" smtClean="0"/>
              <a:t>:</a:t>
            </a:r>
            <a:br>
              <a:rPr lang="fr-FR" dirty="0" smtClean="0"/>
            </a:br>
            <a:r>
              <a:rPr lang="fr-FR" dirty="0" smtClean="0"/>
              <a:t>S</a:t>
            </a:r>
            <a:r>
              <a:rPr lang="fr-FR" sz="3600" dirty="0" smtClean="0"/>
              <a:t>uivi des indicateurs du plan pauvreté</a:t>
            </a:r>
            <a:endParaRPr lang="fr-FR" sz="36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Retour sur le 1</a:t>
            </a:r>
            <a:r>
              <a:rPr lang="fr-FR" baseline="30000" dirty="0" smtClean="0"/>
              <a:t>er</a:t>
            </a:r>
            <a:r>
              <a:rPr lang="fr-FR" dirty="0" smtClean="0"/>
              <a:t> COPIL (23/01/18) :</a:t>
            </a:r>
          </a:p>
          <a:p>
            <a:pPr lvl="1"/>
            <a:r>
              <a:rPr lang="fr-FR" dirty="0" smtClean="0"/>
              <a:t>Nouvelles orientations politiques : stratégie nationale de prévention et de lutte contre la pauvreté des enfants et des jeunes</a:t>
            </a:r>
          </a:p>
          <a:p>
            <a:pPr lvl="1"/>
            <a:r>
              <a:rPr lang="fr-FR" dirty="0" smtClean="0"/>
              <a:t>Attentes des nouveaux partenaires :</a:t>
            </a:r>
          </a:p>
          <a:p>
            <a:pPr lvl="2"/>
            <a:r>
              <a:rPr lang="fr-FR" dirty="0" smtClean="0"/>
              <a:t>Intégration de nouvelles problématiques d’observation : aide alimentaire, les jeunes sous protection judiciaire</a:t>
            </a:r>
          </a:p>
          <a:p>
            <a:pPr lvl="2"/>
            <a:r>
              <a:rPr lang="fr-FR" dirty="0" smtClean="0"/>
              <a:t>Apport d’expertise</a:t>
            </a:r>
          </a:p>
          <a:p>
            <a:pPr lvl="2"/>
            <a:r>
              <a:rPr lang="fr-FR" dirty="0" smtClean="0"/>
              <a:t>Partager et diffuser de l’information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47802-085B-4511-B79F-8DB16DE4286C}" type="slidenum">
              <a:rPr lang="fr-FR" smtClean="0"/>
              <a:pPr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47274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4000" dirty="0" smtClean="0"/>
              <a:t>1-NOUVELLES </a:t>
            </a:r>
            <a:r>
              <a:rPr lang="fr-FR" sz="4000" dirty="0"/>
              <a:t>DES GT </a:t>
            </a:r>
            <a:br>
              <a:rPr lang="fr-FR" sz="4000" dirty="0"/>
            </a:br>
            <a:r>
              <a:rPr lang="fr-FR" sz="4000" dirty="0"/>
              <a:t>Etude sport </a:t>
            </a:r>
            <a:r>
              <a:rPr lang="fr-FR" sz="4000" dirty="0" smtClean="0"/>
              <a:t>santé</a:t>
            </a:r>
            <a:endParaRPr 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2118" y="1700807"/>
            <a:ext cx="8229600" cy="5157193"/>
          </a:xfrm>
        </p:spPr>
        <p:txBody>
          <a:bodyPr>
            <a:normAutofit fontScale="47500" lnSpcReduction="20000"/>
          </a:bodyPr>
          <a:lstStyle/>
          <a:p>
            <a:r>
              <a:rPr lang="fr-FR" sz="4200" dirty="0" smtClean="0"/>
              <a:t>L’équipe </a:t>
            </a:r>
            <a:r>
              <a:rPr lang="fr-FR" sz="4200" dirty="0"/>
              <a:t>projet ARS/DRDJSCS va démarrer la première étape des 4 proposées : recensement des offres d'activités physiques adaptées (publics inactifs porteurs de maladies chroniques ou en situation de perte d'autonomie) sur l'ensemble du territoire BFC.</a:t>
            </a:r>
          </a:p>
          <a:p>
            <a:pPr marL="0" indent="0">
              <a:buNone/>
            </a:pPr>
            <a:r>
              <a:rPr lang="fr-FR" sz="4200" dirty="0"/>
              <a:t> </a:t>
            </a:r>
          </a:p>
          <a:p>
            <a:r>
              <a:rPr lang="fr-FR" sz="4200" dirty="0"/>
              <a:t>Le cahier des charges va être établi à partir des propositions du Pôle Ressources National Sport Santé Bien-Etre (CREPS de Vichy) qui a réuni les 7 régions pilotes, dont la Bourgogne Franche-Comté</a:t>
            </a:r>
          </a:p>
          <a:p>
            <a:pPr marL="0" indent="0">
              <a:buNone/>
            </a:pPr>
            <a:r>
              <a:rPr lang="fr-FR" sz="4200" dirty="0"/>
              <a:t> </a:t>
            </a:r>
          </a:p>
          <a:p>
            <a:r>
              <a:rPr lang="fr-FR" sz="4200" dirty="0"/>
              <a:t>Les prochaines semaines vont permettre de mobiliser les ressources nécessaires (CROS BFC, qui existera à partir du 24 mars 2018)</a:t>
            </a:r>
          </a:p>
          <a:p>
            <a:pPr marL="0" indent="0">
              <a:buNone/>
            </a:pPr>
            <a:r>
              <a:rPr lang="fr-FR" sz="4200" dirty="0"/>
              <a:t>  </a:t>
            </a:r>
          </a:p>
          <a:p>
            <a:r>
              <a:rPr lang="fr-FR" sz="4200" dirty="0"/>
              <a:t>Ce recensement permettra notamment de répondre aux besoins de      la prescription médicale d'activité physique pour les patients atteints d'Affections de Longue Durée.   </a:t>
            </a:r>
          </a:p>
          <a:p>
            <a:pPr marL="0" indent="0">
              <a:buNone/>
            </a:pPr>
            <a:r>
              <a:rPr lang="fr-FR" dirty="0"/>
              <a:t> </a:t>
            </a:r>
          </a:p>
          <a:p>
            <a:pPr marL="0" indent="0">
              <a:buNone/>
            </a:pPr>
            <a:r>
              <a:rPr lang="fr-FR" dirty="0"/>
              <a:t> 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47802-085B-4511-B79F-8DB16DE4286C}" type="slidenum">
              <a:rPr lang="fr-FR" smtClean="0"/>
              <a:pPr/>
              <a:t>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14543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NOUVELLES DES GT : </a:t>
            </a:r>
            <a:br>
              <a:rPr lang="fr-FR" dirty="0" smtClean="0"/>
            </a:br>
            <a:r>
              <a:rPr lang="fr-FR" dirty="0" smtClean="0"/>
              <a:t>La génération pivot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47802-085B-4511-B79F-8DB16DE4286C}" type="slidenum">
              <a:rPr lang="fr-FR" smtClean="0"/>
              <a:pPr/>
              <a:t>6</a:t>
            </a:fld>
            <a:endParaRPr lang="fr-FR" dirty="0"/>
          </a:p>
        </p:txBody>
      </p:sp>
      <p:pic>
        <p:nvPicPr>
          <p:cNvPr id="6" name="Imag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628800"/>
            <a:ext cx="6984776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374413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NOUVELLES DES GT : </a:t>
            </a:r>
            <a:br>
              <a:rPr lang="fr-FR" dirty="0" smtClean="0"/>
            </a:br>
            <a:r>
              <a:rPr lang="fr-FR" dirty="0" smtClean="0"/>
              <a:t>La génération pivot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47802-085B-4511-B79F-8DB16DE4286C}" type="slidenum">
              <a:rPr lang="fr-FR" smtClean="0"/>
              <a:pPr/>
              <a:t>7</a:t>
            </a:fld>
            <a:endParaRPr lang="fr-FR" dirty="0"/>
          </a:p>
        </p:txBody>
      </p:sp>
      <p:grpSp>
        <p:nvGrpSpPr>
          <p:cNvPr id="6" name="Groupe 5"/>
          <p:cNvGrpSpPr>
            <a:grpSpLocks/>
          </p:cNvGrpSpPr>
          <p:nvPr/>
        </p:nvGrpSpPr>
        <p:grpSpPr>
          <a:xfrm>
            <a:off x="467544" y="1719853"/>
            <a:ext cx="7920880" cy="4085411"/>
            <a:chOff x="0" y="0"/>
            <a:chExt cx="6358890" cy="2859094"/>
          </a:xfrm>
        </p:grpSpPr>
        <p:grpSp>
          <p:nvGrpSpPr>
            <p:cNvPr id="7" name="Groupe 6"/>
            <p:cNvGrpSpPr/>
            <p:nvPr/>
          </p:nvGrpSpPr>
          <p:grpSpPr>
            <a:xfrm>
              <a:off x="0" y="435934"/>
              <a:ext cx="6358890" cy="2423160"/>
              <a:chOff x="0" y="0"/>
              <a:chExt cx="6359245" cy="2423204"/>
            </a:xfrm>
          </p:grpSpPr>
          <p:grpSp>
            <p:nvGrpSpPr>
              <p:cNvPr id="9" name="Groupe 8"/>
              <p:cNvGrpSpPr/>
              <p:nvPr/>
            </p:nvGrpSpPr>
            <p:grpSpPr>
              <a:xfrm>
                <a:off x="0" y="0"/>
                <a:ext cx="6358255" cy="2158365"/>
                <a:chOff x="0" y="0"/>
                <a:chExt cx="6358270" cy="2158409"/>
              </a:xfrm>
            </p:grpSpPr>
            <p:pic>
              <p:nvPicPr>
                <p:cNvPr id="11" name="Image 10"/>
                <p:cNvPicPr>
                  <a:picLocks noChangeAspect="1"/>
                </p:cNvPicPr>
                <p:nvPr/>
              </p:nvPicPr>
              <p:blipFill>
                <a:blip r:embed="rId2" cstate="print"/>
                <a:srcRect/>
                <a:stretch>
                  <a:fillRect/>
                </a:stretch>
              </p:blipFill>
              <p:spPr bwMode="auto">
                <a:xfrm>
                  <a:off x="0" y="0"/>
                  <a:ext cx="3030279" cy="215840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2" name="Image 11"/>
                <p:cNvPicPr>
                  <a:picLocks noChangeAspect="1"/>
                </p:cNvPicPr>
                <p:nvPr/>
              </p:nvPicPr>
              <p:blipFill>
                <a:blip r:embed="rId3" cstate="print"/>
                <a:srcRect/>
                <a:stretch>
                  <a:fillRect/>
                </a:stretch>
              </p:blipFill>
              <p:spPr bwMode="auto">
                <a:xfrm>
                  <a:off x="3285461" y="0"/>
                  <a:ext cx="3072809" cy="2158409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sp>
            <p:nvSpPr>
              <p:cNvPr id="10" name="Zone de texte 63"/>
              <p:cNvSpPr txBox="1"/>
              <p:nvPr/>
            </p:nvSpPr>
            <p:spPr>
              <a:xfrm>
                <a:off x="2179675" y="2158409"/>
                <a:ext cx="4179570" cy="264795"/>
              </a:xfrm>
              <a:prstGeom prst="rect">
                <a:avLst/>
              </a:prstGeom>
              <a:solidFill>
                <a:schemeClr val="lt1"/>
              </a:solidFill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fr-FR" sz="1000" i="1">
                    <a:effectLst/>
                    <a:ea typeface="Calibri"/>
                    <a:cs typeface="Times New Roman"/>
                  </a:rPr>
                  <a:t>Source : INSEE Bourgogne-Franche-Comté, 2017 – Filosofi 2013</a:t>
                </a:r>
                <a:endParaRPr lang="fr-FR" sz="1100">
                  <a:effectLst/>
                  <a:ea typeface="Calibri"/>
                  <a:cs typeface="Times New Roman"/>
                </a:endParaRPr>
              </a:p>
            </p:txBody>
          </p:sp>
        </p:grpSp>
        <p:sp>
          <p:nvSpPr>
            <p:cNvPr id="8" name="Zone de texte 65"/>
            <p:cNvSpPr txBox="1"/>
            <p:nvPr/>
          </p:nvSpPr>
          <p:spPr>
            <a:xfrm>
              <a:off x="0" y="0"/>
              <a:ext cx="6358890" cy="457200"/>
            </a:xfrm>
            <a:prstGeom prst="rect">
              <a:avLst/>
            </a:prstGeom>
            <a:solidFill>
              <a:prstClr val="white"/>
            </a:solidFill>
            <a:ln>
              <a:noFill/>
            </a:ln>
            <a:effectLst/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spcAft>
                  <a:spcPts val="1000"/>
                </a:spcAft>
              </a:pPr>
              <a:r>
                <a:rPr lang="fr-FR" sz="900" b="1">
                  <a:solidFill>
                    <a:srgbClr val="4F81BD"/>
                  </a:solidFill>
                  <a:effectLst/>
                  <a:latin typeface="Calibri"/>
                  <a:ea typeface="Calibri"/>
                  <a:cs typeface="Times New Roman"/>
                </a:rPr>
                <a:t>Figure 10 : Ecart par rapport au niveau de vie médian des 45-65 ans (à gauche) et des 35-55 ans (à droite) de la France métropolitaine (En %)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720742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520" y="22039"/>
            <a:ext cx="8686328" cy="1379552"/>
          </a:xfrm>
        </p:spPr>
        <p:txBody>
          <a:bodyPr>
            <a:normAutofit fontScale="90000"/>
          </a:bodyPr>
          <a:lstStyle/>
          <a:p>
            <a:r>
              <a:rPr lang="fr-FR" sz="3300" dirty="0" smtClean="0"/>
              <a:t>NOUVELLES DES GT</a:t>
            </a:r>
            <a:br>
              <a:rPr lang="fr-FR" sz="3300" dirty="0" smtClean="0"/>
            </a:br>
            <a:r>
              <a:rPr lang="fr-FR" sz="2800" dirty="0"/>
              <a:t>Accessibilité des jeunes aux services favorisant leur insertion sociale et professionnelle</a:t>
            </a:r>
            <a:br>
              <a:rPr lang="fr-FR" sz="2800" dirty="0"/>
            </a:br>
            <a:endParaRPr lang="fr-FR" sz="28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5536" y="1401591"/>
            <a:ext cx="8229600" cy="5201490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fr-FR" sz="2000" b="1" dirty="0" smtClean="0"/>
              <a:t>Objectif </a:t>
            </a:r>
            <a:r>
              <a:rPr lang="fr-FR" sz="2000" dirty="0" smtClean="0"/>
              <a:t>: Identifier les territoires qui cumulent des situations d’isolement en termes d’accessibilité à des services et équipements</a:t>
            </a:r>
          </a:p>
          <a:p>
            <a:pPr>
              <a:spcAft>
                <a:spcPts val="600"/>
              </a:spcAft>
            </a:pPr>
            <a:r>
              <a:rPr lang="fr-FR" sz="2000" b="1" dirty="0" smtClean="0"/>
              <a:t>6 paniers d’équipements et services étudiés </a:t>
            </a:r>
            <a:r>
              <a:rPr lang="fr-FR" sz="2000" dirty="0" smtClean="0"/>
              <a:t>: Culture / Emploi-insertion-engagement – Santé / Sport / Information / Formation</a:t>
            </a:r>
          </a:p>
          <a:p>
            <a:pPr>
              <a:spcAft>
                <a:spcPts val="600"/>
              </a:spcAft>
            </a:pPr>
            <a:r>
              <a:rPr lang="fr-FR" sz="2000" dirty="0" smtClean="0"/>
              <a:t> </a:t>
            </a:r>
            <a:r>
              <a:rPr lang="fr-FR" sz="2000" b="1" dirty="0" smtClean="0"/>
              <a:t>1 comité de pilotage </a:t>
            </a:r>
            <a:r>
              <a:rPr lang="fr-FR" sz="2000" dirty="0" smtClean="0"/>
              <a:t>pour la constitution des panier et l’appui à l’expertise des résultats</a:t>
            </a:r>
          </a:p>
          <a:p>
            <a:pPr>
              <a:spcAft>
                <a:spcPts val="600"/>
              </a:spcAft>
            </a:pPr>
            <a:r>
              <a:rPr lang="fr-FR" sz="2000" b="1" dirty="0" smtClean="0"/>
              <a:t>1 publication multi-partenariale </a:t>
            </a:r>
            <a:r>
              <a:rPr lang="fr-FR" sz="2000" dirty="0" smtClean="0"/>
              <a:t>qui a donné lieu à une conférence de Presse en février</a:t>
            </a:r>
          </a:p>
          <a:p>
            <a:pPr>
              <a:spcAft>
                <a:spcPts val="600"/>
              </a:spcAft>
            </a:pPr>
            <a:r>
              <a:rPr lang="fr-FR" sz="2000" dirty="0" smtClean="0"/>
              <a:t>Des </a:t>
            </a:r>
            <a:r>
              <a:rPr lang="fr-FR" sz="2000" b="1" dirty="0" smtClean="0"/>
              <a:t>résultats au service </a:t>
            </a:r>
            <a:r>
              <a:rPr lang="fr-FR" sz="2000" dirty="0" smtClean="0"/>
              <a:t>d’actions dans les territoires  :</a:t>
            </a:r>
          </a:p>
          <a:p>
            <a:pPr lvl="1">
              <a:spcAft>
                <a:spcPts val="600"/>
              </a:spcAft>
            </a:pPr>
            <a:r>
              <a:rPr lang="fr-FR" sz="2000" dirty="0" smtClean="0"/>
              <a:t>Dans le cadre de la stratégie de l’état en région</a:t>
            </a:r>
          </a:p>
          <a:p>
            <a:pPr lvl="1">
              <a:spcAft>
                <a:spcPts val="600"/>
              </a:spcAft>
            </a:pPr>
            <a:r>
              <a:rPr lang="fr-FR" sz="2000" dirty="0" smtClean="0"/>
              <a:t>Pour alimenter de PPPIS</a:t>
            </a:r>
          </a:p>
          <a:p>
            <a:pPr lvl="1">
              <a:spcAft>
                <a:spcPts val="600"/>
              </a:spcAft>
            </a:pPr>
            <a:r>
              <a:rPr lang="fr-FR" sz="2000" dirty="0" smtClean="0"/>
              <a:t>Pour alimenter les actions en faveur des jeunes</a:t>
            </a:r>
          </a:p>
          <a:p>
            <a:pPr lvl="1">
              <a:spcAft>
                <a:spcPts val="600"/>
              </a:spcAft>
            </a:pPr>
            <a:r>
              <a:rPr lang="fr-FR" sz="2000" dirty="0" smtClean="0"/>
              <a:t>Résultats disponibles sur le site de </a:t>
            </a:r>
            <a:r>
              <a:rPr lang="fr-FR" sz="2000" dirty="0" err="1" smtClean="0"/>
              <a:t>l’insee</a:t>
            </a:r>
            <a:r>
              <a:rPr lang="fr-FR" sz="2000" dirty="0" smtClean="0"/>
              <a:t> et de la DRDJSCS</a:t>
            </a:r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47802-085B-4511-B79F-8DB16DE4286C}" type="slidenum">
              <a:rPr lang="fr-FR" smtClean="0"/>
              <a:pPr/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992445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2-Examen </a:t>
            </a:r>
            <a:r>
              <a:rPr lang="fr-FR" dirty="0"/>
              <a:t>des propositions de nouveaux projets d’observation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fr-FR" dirty="0">
                <a:solidFill>
                  <a:schemeClr val="tx1"/>
                </a:solidFill>
              </a:rPr>
              <a:t>Groupe territoire a terminé son travail, proposition de pistes de nouvelles thématiques : Santé au travail des personnes handicapées</a:t>
            </a:r>
            <a:r>
              <a:rPr lang="fr-FR" dirty="0"/>
              <a:t>  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/>
              <a:t>La remontée des besoins via le questionnaire et le séminaire, mais aussi via un repérage des thématiques </a:t>
            </a:r>
            <a:r>
              <a:rPr lang="fr-FR" dirty="0" smtClean="0"/>
              <a:t>investies </a:t>
            </a:r>
            <a:r>
              <a:rPr lang="fr-FR" dirty="0"/>
              <a:t>de façon transversale (lettre électronique…) </a:t>
            </a:r>
            <a:r>
              <a:rPr lang="fr-FR" dirty="0" smtClean="0"/>
              <a:t>: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>
                <a:solidFill>
                  <a:schemeClr val="tx1"/>
                </a:solidFill>
              </a:rPr>
              <a:t>Précarité et vulnérabilité dans les situations de monoparentalité </a:t>
            </a:r>
          </a:p>
          <a:p>
            <a:r>
              <a:rPr lang="fr-FR" dirty="0">
                <a:solidFill>
                  <a:schemeClr val="tx1"/>
                </a:solidFill>
              </a:rPr>
              <a:t>Accès des personnes, plus particulièrement des plus démunis, à une alimentation de qualité</a:t>
            </a:r>
          </a:p>
          <a:p>
            <a:r>
              <a:rPr lang="fr-FR" dirty="0">
                <a:solidFill>
                  <a:schemeClr val="tx1"/>
                </a:solidFill>
              </a:rPr>
              <a:t> L’observation de la précarité énergétique</a:t>
            </a:r>
          </a:p>
          <a:p>
            <a:r>
              <a:rPr lang="fr-FR" dirty="0">
                <a:solidFill>
                  <a:schemeClr val="tx1"/>
                </a:solidFill>
              </a:rPr>
              <a:t> Migration : accueil et accès au soin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47802-085B-4511-B79F-8DB16DE4286C}" type="slidenum">
              <a:rPr lang="fr-FR" smtClean="0"/>
              <a:pPr/>
              <a:t>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0533397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586</TotalTime>
  <Words>870</Words>
  <Application>Microsoft Office PowerPoint</Application>
  <PresentationFormat>Affichage à l'écran (4:3)</PresentationFormat>
  <Paragraphs>157</Paragraphs>
  <Slides>19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0" baseType="lpstr">
      <vt:lpstr>Thème Office</vt:lpstr>
      <vt:lpstr>COMITÉ DE PILOTAGE</vt:lpstr>
      <vt:lpstr>ORDRE DU JOUR</vt:lpstr>
      <vt:lpstr>1- NOUVELLES DES GT : Suivi des indicateurs du plan pauvreté</vt:lpstr>
      <vt:lpstr>NOUVELLES DES GT : Suivi des indicateurs du plan pauvreté</vt:lpstr>
      <vt:lpstr>1-NOUVELLES DES GT  Etude sport santé</vt:lpstr>
      <vt:lpstr>NOUVELLES DES GT :  La génération pivot</vt:lpstr>
      <vt:lpstr>NOUVELLES DES GT :  La génération pivot</vt:lpstr>
      <vt:lpstr>NOUVELLES DES GT Accessibilité des jeunes aux services favorisant leur insertion sociale et professionnelle </vt:lpstr>
      <vt:lpstr>2-Examen des propositions de nouveaux projets d’observation</vt:lpstr>
      <vt:lpstr>Appel à projet </vt:lpstr>
      <vt:lpstr>3-BILAN 1ère séance Séminaire</vt:lpstr>
      <vt:lpstr>BILAN 1ère séance Séminaire</vt:lpstr>
      <vt:lpstr>2e séance Séminaire ROSS</vt:lpstr>
      <vt:lpstr>Séance 3 et élaboration de la note méthodologique</vt:lpstr>
      <vt:lpstr>4-Présentation de l’espace collaboratif type Sharepoint</vt:lpstr>
      <vt:lpstr> L’espace collaboratif</vt:lpstr>
      <vt:lpstr>L’espace collaboratif</vt:lpstr>
      <vt:lpstr> L’espace collaboratif</vt:lpstr>
      <vt:lpstr>5-Calendrier 2018</vt:lpstr>
    </vt:vector>
  </TitlesOfParts>
  <Company>DRDJSCS BFC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Ariane LHUISSIER</dc:creator>
  <cp:lastModifiedBy>PETREQUIN, Rina</cp:lastModifiedBy>
  <cp:revision>34</cp:revision>
  <dcterms:created xsi:type="dcterms:W3CDTF">2018-02-02T09:04:17Z</dcterms:created>
  <dcterms:modified xsi:type="dcterms:W3CDTF">2019-08-07T12:45:45Z</dcterms:modified>
</cp:coreProperties>
</file>